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1" r:id="rId3"/>
    <p:sldId id="257" r:id="rId4"/>
    <p:sldId id="258" r:id="rId5"/>
    <p:sldId id="259" r:id="rId6"/>
    <p:sldId id="260" r:id="rId7"/>
    <p:sldId id="261" r:id="rId8"/>
    <p:sldId id="262" r:id="rId9"/>
    <p:sldId id="267" r:id="rId10"/>
    <p:sldId id="264" r:id="rId11"/>
    <p:sldId id="265" r:id="rId12"/>
    <p:sldId id="268" r:id="rId13"/>
    <p:sldId id="263" r:id="rId14"/>
    <p:sldId id="266"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456" y="-560"/>
      </p:cViewPr>
      <p:guideLst>
        <p:guide orient="horz" pos="2366"/>
        <p:guide pos="28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120A9-E8DB-AA4D-87F4-32AD617A6977}" type="datetimeFigureOut">
              <a:rPr lang="en-US" smtClean="0"/>
              <a:t>4/30/13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F4EB2-5EEC-BF47-9A15-87F616246C37}" type="slidenum">
              <a:rPr lang="en-US" smtClean="0"/>
              <a:t>‹#›</a:t>
            </a:fld>
            <a:endParaRPr lang="en-US"/>
          </a:p>
        </p:txBody>
      </p:sp>
    </p:spTree>
    <p:extLst>
      <p:ext uri="{BB962C8B-B14F-4D97-AF65-F5344CB8AC3E}">
        <p14:creationId xmlns:p14="http://schemas.microsoft.com/office/powerpoint/2010/main" val="2982108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Flight path corrected</a:t>
            </a:r>
            <a:r>
              <a:rPr lang="en-US" baseline="0" dirty="0" smtClean="0"/>
              <a:t> from original data where GPS stopped working during the downwind transects. Vertical Profile 1 began on way to Indy and spiral descent on SW side of city. Four surveys of the city at approximately 600m were followed by 3 downwind transects at different heights. Vertical Profile 2 began with spiral ascent and then descent on return to W. Lafayette.</a:t>
            </a:r>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3</a:t>
            </a:fld>
            <a:endParaRPr lang="en-US"/>
          </a:p>
        </p:txBody>
      </p:sp>
    </p:spTree>
    <p:extLst>
      <p:ext uri="{BB962C8B-B14F-4D97-AF65-F5344CB8AC3E}">
        <p14:creationId xmlns:p14="http://schemas.microsoft.com/office/powerpoint/2010/main" val="193991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Calibration</a:t>
            </a:r>
            <a:r>
              <a:rPr lang="en-US" baseline="0" dirty="0" smtClean="0"/>
              <a:t> sections are removed from CO2, CH4 and H2O</a:t>
            </a:r>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6</a:t>
            </a:fld>
            <a:endParaRPr lang="en-US"/>
          </a:p>
        </p:txBody>
      </p:sp>
    </p:spTree>
    <p:extLst>
      <p:ext uri="{BB962C8B-B14F-4D97-AF65-F5344CB8AC3E}">
        <p14:creationId xmlns:p14="http://schemas.microsoft.com/office/powerpoint/2010/main" val="26228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Upwind CO2 concentrations</a:t>
            </a:r>
            <a:r>
              <a:rPr lang="en-US" baseline="0" dirty="0" smtClean="0"/>
              <a:t> are higher than downwind possibly due to increase in depth of boundary layer.  This upwind transect was taken when boundary layer was still 1040 m.  Note the bright green at ~-40 km.  There appears to be a source further upwind of the city at the southwestern side.  Check out 3D plot in slide number 10.</a:t>
            </a:r>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7</a:t>
            </a:fld>
            <a:endParaRPr lang="en-US"/>
          </a:p>
        </p:txBody>
      </p:sp>
    </p:spTree>
    <p:extLst>
      <p:ext uri="{BB962C8B-B14F-4D97-AF65-F5344CB8AC3E}">
        <p14:creationId xmlns:p14="http://schemas.microsoft.com/office/powerpoint/2010/main" val="106389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Upwind</a:t>
            </a:r>
            <a:r>
              <a:rPr lang="en-US" baseline="0" dirty="0" smtClean="0"/>
              <a:t> CH4 concentrations are similarly higher than downwind due to the increase in depth of the boundary layer.  Check out the CH4 signal at ~-18 km from Twin Bridges LF!  </a:t>
            </a:r>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8</a:t>
            </a:fld>
            <a:endParaRPr lang="en-US"/>
          </a:p>
        </p:txBody>
      </p:sp>
    </p:spTree>
    <p:extLst>
      <p:ext uri="{BB962C8B-B14F-4D97-AF65-F5344CB8AC3E}">
        <p14:creationId xmlns:p14="http://schemas.microsoft.com/office/powerpoint/2010/main" val="2365591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GPS was lost</a:t>
            </a:r>
            <a:r>
              <a:rPr lang="en-US" baseline="0" dirty="0" smtClean="0"/>
              <a:t> before transect 1 (~350 m) and was out through half of transect 2 (~500 m). By transect 3 (~420 m), GPS was functioning.   </a:t>
            </a:r>
          </a:p>
          <a:p>
            <a:r>
              <a:rPr lang="en-US" baseline="0" dirty="0" smtClean="0"/>
              <a:t>Concentrations close to the edges of the transects are lower than the observed upwind concentrations. Distinct hotspots in CO2 in the SW side due to Harding Street Power Plant were observed.  Transects were just long enough to cover the city width. </a:t>
            </a:r>
          </a:p>
        </p:txBody>
      </p:sp>
      <p:sp>
        <p:nvSpPr>
          <p:cNvPr id="4" name="Slide Number Placeholder 3"/>
          <p:cNvSpPr>
            <a:spLocks noGrp="1"/>
          </p:cNvSpPr>
          <p:nvPr>
            <p:ph type="sldNum" sz="quarter" idx="10"/>
          </p:nvPr>
        </p:nvSpPr>
        <p:spPr/>
        <p:txBody>
          <a:bodyPr/>
          <a:lstStyle/>
          <a:p>
            <a:fld id="{256F4EB2-5EEC-BF47-9A15-87F616246C37}" type="slidenum">
              <a:rPr lang="en-US" smtClean="0"/>
              <a:t>13</a:t>
            </a:fld>
            <a:endParaRPr lang="en-US"/>
          </a:p>
        </p:txBody>
      </p:sp>
    </p:spTree>
    <p:extLst>
      <p:ext uri="{BB962C8B-B14F-4D97-AF65-F5344CB8AC3E}">
        <p14:creationId xmlns:p14="http://schemas.microsoft.com/office/powerpoint/2010/main" val="30588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Concentrations close to the edges of the transects are lower than that of upwind at this time.  Distinct CH4 hotspot in SW side due to the Southside Landfill were also observed.</a:t>
            </a:r>
          </a:p>
          <a:p>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14</a:t>
            </a:fld>
            <a:endParaRPr lang="en-US"/>
          </a:p>
        </p:txBody>
      </p:sp>
    </p:spTree>
    <p:extLst>
      <p:ext uri="{BB962C8B-B14F-4D97-AF65-F5344CB8AC3E}">
        <p14:creationId xmlns:p14="http://schemas.microsoft.com/office/powerpoint/2010/main" val="23040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profile 1 – ascent</a:t>
            </a:r>
            <a:r>
              <a:rPr lang="en-US" baseline="0" dirty="0" smtClean="0"/>
              <a:t> on way to Indy, descent spiral over SW side of Indy</a:t>
            </a:r>
          </a:p>
          <a:p>
            <a:r>
              <a:rPr lang="en-US" baseline="0" dirty="0" smtClean="0"/>
              <a:t>Vertical profile 2 – ascent spiral over NE side of Indy, descent on way back to W. Lafayette</a:t>
            </a:r>
          </a:p>
          <a:p>
            <a:r>
              <a:rPr lang="en-US" baseline="0" dirty="0" smtClean="0"/>
              <a:t>Growth of boundary layer depth visible between the two vertical profiles</a:t>
            </a:r>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15</a:t>
            </a:fld>
            <a:endParaRPr lang="en-US"/>
          </a:p>
        </p:txBody>
      </p:sp>
    </p:spTree>
    <p:extLst>
      <p:ext uri="{BB962C8B-B14F-4D97-AF65-F5344CB8AC3E}">
        <p14:creationId xmlns:p14="http://schemas.microsoft.com/office/powerpoint/2010/main" val="423086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Vertical profile 1 – ascent</a:t>
            </a:r>
            <a:r>
              <a:rPr lang="en-US" baseline="0" dirty="0" smtClean="0"/>
              <a:t> on way to Indy, descent spiral over SW side of Indy</a:t>
            </a:r>
          </a:p>
          <a:p>
            <a:r>
              <a:rPr lang="en-US" baseline="0" dirty="0" smtClean="0"/>
              <a:t>Vertical profile 2 – ascent spiral over NE side of Indy, descent on way back to W. Lafayette</a:t>
            </a:r>
            <a:endParaRPr lang="en-US" dirty="0" smtClean="0"/>
          </a:p>
          <a:p>
            <a:endParaRPr lang="en-US" dirty="0"/>
          </a:p>
        </p:txBody>
      </p:sp>
      <p:sp>
        <p:nvSpPr>
          <p:cNvPr id="4" name="Slide Number Placeholder 3"/>
          <p:cNvSpPr>
            <a:spLocks noGrp="1"/>
          </p:cNvSpPr>
          <p:nvPr>
            <p:ph type="sldNum" sz="quarter" idx="10"/>
          </p:nvPr>
        </p:nvSpPr>
        <p:spPr/>
        <p:txBody>
          <a:bodyPr/>
          <a:lstStyle/>
          <a:p>
            <a:fld id="{256F4EB2-5EEC-BF47-9A15-87F616246C37}" type="slidenum">
              <a:rPr lang="en-US" smtClean="0"/>
              <a:t>16</a:t>
            </a:fld>
            <a:endParaRPr lang="en-US"/>
          </a:p>
        </p:txBody>
      </p:sp>
    </p:spTree>
    <p:extLst>
      <p:ext uri="{BB962C8B-B14F-4D97-AF65-F5344CB8AC3E}">
        <p14:creationId xmlns:p14="http://schemas.microsoft.com/office/powerpoint/2010/main" val="164271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3DEB21-F016-A849-AC95-5543580820A8}" type="datetimeFigureOut">
              <a:rPr lang="en-US" smtClean="0"/>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87301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DEB21-F016-A849-AC95-5543580820A8}" type="datetimeFigureOut">
              <a:rPr lang="en-US" smtClean="0"/>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173197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DEB21-F016-A849-AC95-5543580820A8}" type="datetimeFigureOut">
              <a:rPr lang="en-US" smtClean="0"/>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422551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3DEB21-F016-A849-AC95-5543580820A8}" type="datetimeFigureOut">
              <a:rPr lang="en-US" smtClean="0"/>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163403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3DEB21-F016-A849-AC95-5543580820A8}" type="datetimeFigureOut">
              <a:rPr lang="en-US" smtClean="0"/>
              <a:t>4/30/13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421637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3DEB21-F016-A849-AC95-5543580820A8}" type="datetimeFigureOut">
              <a:rPr lang="en-US" smtClean="0"/>
              <a:t>4/30/13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319332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3DEB21-F016-A849-AC95-5543580820A8}" type="datetimeFigureOut">
              <a:rPr lang="en-US" smtClean="0"/>
              <a:t>4/30/13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142986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3DEB21-F016-A849-AC95-5543580820A8}" type="datetimeFigureOut">
              <a:rPr lang="en-US" smtClean="0"/>
              <a:t>4/30/13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239280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DEB21-F016-A849-AC95-5543580820A8}" type="datetimeFigureOut">
              <a:rPr lang="en-US" smtClean="0"/>
              <a:t>4/30/13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53883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DEB21-F016-A849-AC95-5543580820A8}" type="datetimeFigureOut">
              <a:rPr lang="en-US" smtClean="0"/>
              <a:t>4/30/13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158941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3DEB21-F016-A849-AC95-5543580820A8}" type="datetimeFigureOut">
              <a:rPr lang="en-US" smtClean="0"/>
              <a:t>4/30/13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7402EA-D2CD-BA4F-96E2-355051A9D463}" type="slidenum">
              <a:rPr lang="en-US" smtClean="0"/>
              <a:t>‹#›</a:t>
            </a:fld>
            <a:endParaRPr lang="en-US"/>
          </a:p>
        </p:txBody>
      </p:sp>
    </p:spTree>
    <p:extLst>
      <p:ext uri="{BB962C8B-B14F-4D97-AF65-F5344CB8AC3E}">
        <p14:creationId xmlns:p14="http://schemas.microsoft.com/office/powerpoint/2010/main" val="36792068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DEB21-F016-A849-AC95-5543580820A8}" type="datetimeFigureOut">
              <a:rPr lang="en-US" smtClean="0"/>
              <a:t>4/30/13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402EA-D2CD-BA4F-96E2-355051A9D463}" type="slidenum">
              <a:rPr lang="en-US" smtClean="0"/>
              <a:t>‹#›</a:t>
            </a:fld>
            <a:endParaRPr lang="en-US"/>
          </a:p>
        </p:txBody>
      </p:sp>
    </p:spTree>
    <p:extLst>
      <p:ext uri="{BB962C8B-B14F-4D97-AF65-F5344CB8AC3E}">
        <p14:creationId xmlns:p14="http://schemas.microsoft.com/office/powerpoint/2010/main" val="1855058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Indianapolis Flight</a:t>
            </a:r>
            <a:br>
              <a:rPr lang="en-US" dirty="0" smtClean="0"/>
            </a:br>
            <a:r>
              <a:rPr lang="en-US" dirty="0" smtClean="0"/>
              <a:t>February 16, 2013</a:t>
            </a:r>
            <a:endParaRPr lang="en-US" dirty="0"/>
          </a:p>
        </p:txBody>
      </p:sp>
      <p:sp>
        <p:nvSpPr>
          <p:cNvPr id="5" name="Content Placeholder 4"/>
          <p:cNvSpPr>
            <a:spLocks noGrp="1"/>
          </p:cNvSpPr>
          <p:nvPr>
            <p:ph idx="1"/>
          </p:nvPr>
        </p:nvSpPr>
        <p:spPr/>
        <p:txBody>
          <a:bodyPr/>
          <a:lstStyle/>
          <a:p>
            <a:r>
              <a:rPr lang="en-US" dirty="0" smtClean="0"/>
              <a:t>West-northwest winds</a:t>
            </a:r>
          </a:p>
          <a:p>
            <a:r>
              <a:rPr lang="en-US" dirty="0" smtClean="0"/>
              <a:t>Two vertical profiles</a:t>
            </a:r>
          </a:p>
          <a:p>
            <a:r>
              <a:rPr lang="en-US" dirty="0" smtClean="0"/>
              <a:t>4 survey transects across city</a:t>
            </a:r>
          </a:p>
          <a:p>
            <a:r>
              <a:rPr lang="en-US" dirty="0" smtClean="0"/>
              <a:t>3 downwind transects</a:t>
            </a:r>
          </a:p>
          <a:p>
            <a:r>
              <a:rPr lang="en-US" dirty="0" smtClean="0"/>
              <a:t>Boundary layer depth grew over duration of flight (initial – 1040 m, final – 1440 m)</a:t>
            </a:r>
          </a:p>
          <a:p>
            <a:r>
              <a:rPr lang="en-US" dirty="0" smtClean="0"/>
              <a:t>GPS malfunction during downwind transects</a:t>
            </a:r>
            <a:endParaRPr lang="en-US" dirty="0"/>
          </a:p>
        </p:txBody>
      </p:sp>
    </p:spTree>
    <p:extLst>
      <p:ext uri="{BB962C8B-B14F-4D97-AF65-F5344CB8AC3E}">
        <p14:creationId xmlns:p14="http://schemas.microsoft.com/office/powerpoint/2010/main" val="387479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49"/>
            <a:ext cx="8229600" cy="1143000"/>
          </a:xfrm>
        </p:spPr>
        <p:txBody>
          <a:bodyPr/>
          <a:lstStyle/>
          <a:p>
            <a:r>
              <a:rPr lang="en-US" dirty="0" smtClean="0"/>
              <a:t>Survey – CO</a:t>
            </a:r>
            <a:r>
              <a:rPr lang="en-US" baseline="-25000" dirty="0" smtClean="0"/>
              <a:t>2 </a:t>
            </a:r>
            <a:r>
              <a:rPr lang="en-US" dirty="0" smtClean="0"/>
              <a:t>(ppm)</a:t>
            </a:r>
            <a:endParaRPr lang="en-US" dirty="0"/>
          </a:p>
        </p:txBody>
      </p:sp>
      <p:grpSp>
        <p:nvGrpSpPr>
          <p:cNvPr id="11" name="Group 10"/>
          <p:cNvGrpSpPr/>
          <p:nvPr/>
        </p:nvGrpSpPr>
        <p:grpSpPr>
          <a:xfrm>
            <a:off x="1013081" y="756977"/>
            <a:ext cx="7200513" cy="5880721"/>
            <a:chOff x="1013081" y="756977"/>
            <a:chExt cx="7200513" cy="5880721"/>
          </a:xfrm>
        </p:grpSpPr>
        <p:grpSp>
          <p:nvGrpSpPr>
            <p:cNvPr id="4" name="Group 3"/>
            <p:cNvGrpSpPr/>
            <p:nvPr/>
          </p:nvGrpSpPr>
          <p:grpSpPr>
            <a:xfrm>
              <a:off x="1013081" y="756977"/>
              <a:ext cx="7117231" cy="5880721"/>
              <a:chOff x="1013081" y="756977"/>
              <a:chExt cx="7117231" cy="5880721"/>
            </a:xfrm>
          </p:grpSpPr>
          <p:pic>
            <p:nvPicPr>
              <p:cNvPr id="3" name="Picture 2" descr="Gizmo CO2 Feb 16 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81" y="756977"/>
                <a:ext cx="7117231" cy="5880721"/>
              </a:xfrm>
              <a:prstGeom prst="rect">
                <a:avLst/>
              </a:prstGeom>
            </p:spPr>
          </p:pic>
          <p:sp>
            <p:nvSpPr>
              <p:cNvPr id="6" name="TextBox 5"/>
              <p:cNvSpPr txBox="1"/>
              <p:nvPr/>
            </p:nvSpPr>
            <p:spPr>
              <a:xfrm>
                <a:off x="1309559" y="2343087"/>
                <a:ext cx="730250"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2000</a:t>
                </a:r>
                <a:endParaRPr lang="en-US" sz="1400" dirty="0">
                  <a:ln>
                    <a:solidFill>
                      <a:srgbClr val="000000"/>
                    </a:solidFill>
                  </a:ln>
                  <a:latin typeface="Verdana"/>
                  <a:cs typeface="Verdana"/>
                </a:endParaRPr>
              </a:p>
            </p:txBody>
          </p:sp>
          <p:sp>
            <p:nvSpPr>
              <p:cNvPr id="7" name="TextBox 6"/>
              <p:cNvSpPr txBox="1"/>
              <p:nvPr/>
            </p:nvSpPr>
            <p:spPr>
              <a:xfrm>
                <a:off x="1309559" y="2993877"/>
                <a:ext cx="730250"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1500</a:t>
                </a:r>
                <a:endParaRPr lang="en-US" sz="1400" dirty="0">
                  <a:ln>
                    <a:solidFill>
                      <a:srgbClr val="000000"/>
                    </a:solidFill>
                  </a:ln>
                  <a:latin typeface="Verdana"/>
                  <a:cs typeface="Verdana"/>
                </a:endParaRPr>
              </a:p>
            </p:txBody>
          </p:sp>
          <p:sp>
            <p:nvSpPr>
              <p:cNvPr id="8" name="TextBox 7"/>
              <p:cNvSpPr txBox="1"/>
              <p:nvPr/>
            </p:nvSpPr>
            <p:spPr>
              <a:xfrm>
                <a:off x="1319969" y="3534317"/>
                <a:ext cx="730250" cy="307777"/>
              </a:xfrm>
              <a:prstGeom prst="rect">
                <a:avLst/>
              </a:prstGeom>
              <a:solidFill>
                <a:schemeClr val="bg1"/>
              </a:solidFill>
            </p:spPr>
            <p:txBody>
              <a:bodyPr wrap="square" rtlCol="0">
                <a:spAutoFit/>
              </a:bodyPr>
              <a:lstStyle/>
              <a:p>
                <a:pPr algn="ctr"/>
                <a:r>
                  <a:rPr lang="en-US" sz="1400" dirty="0">
                    <a:ln>
                      <a:solidFill>
                        <a:srgbClr val="000000"/>
                      </a:solidFill>
                    </a:ln>
                    <a:latin typeface="Verdana"/>
                    <a:cs typeface="Verdana"/>
                  </a:rPr>
                  <a:t>1</a:t>
                </a:r>
                <a:r>
                  <a:rPr lang="en-US" sz="1400" dirty="0" smtClean="0">
                    <a:ln>
                      <a:solidFill>
                        <a:srgbClr val="000000"/>
                      </a:solidFill>
                    </a:ln>
                    <a:latin typeface="Verdana"/>
                    <a:cs typeface="Verdana"/>
                  </a:rPr>
                  <a:t>000</a:t>
                </a:r>
                <a:endParaRPr lang="en-US" sz="1400" dirty="0">
                  <a:ln>
                    <a:solidFill>
                      <a:srgbClr val="000000"/>
                    </a:solidFill>
                  </a:ln>
                  <a:latin typeface="Verdana"/>
                  <a:cs typeface="Verdana"/>
                </a:endParaRPr>
              </a:p>
            </p:txBody>
          </p:sp>
          <p:sp>
            <p:nvSpPr>
              <p:cNvPr id="9" name="TextBox 8"/>
              <p:cNvSpPr txBox="1"/>
              <p:nvPr/>
            </p:nvSpPr>
            <p:spPr>
              <a:xfrm>
                <a:off x="1319969" y="4075962"/>
                <a:ext cx="730250" cy="307777"/>
              </a:xfrm>
              <a:prstGeom prst="rect">
                <a:avLst/>
              </a:prstGeom>
              <a:solidFill>
                <a:schemeClr val="bg1"/>
              </a:solidFill>
            </p:spPr>
            <p:txBody>
              <a:bodyPr wrap="square" rtlCol="0">
                <a:spAutoFit/>
              </a:bodyPr>
              <a:lstStyle/>
              <a:p>
                <a:pPr algn="ctr"/>
                <a:r>
                  <a:rPr lang="en-US" sz="1400" dirty="0">
                    <a:ln>
                      <a:solidFill>
                        <a:srgbClr val="000000"/>
                      </a:solidFill>
                    </a:ln>
                    <a:latin typeface="Verdana"/>
                    <a:cs typeface="Verdana"/>
                  </a:rPr>
                  <a:t>5</a:t>
                </a:r>
                <a:r>
                  <a:rPr lang="en-US" sz="1400" dirty="0" smtClean="0">
                    <a:ln>
                      <a:solidFill>
                        <a:srgbClr val="000000"/>
                      </a:solidFill>
                    </a:ln>
                    <a:latin typeface="Verdana"/>
                    <a:cs typeface="Verdana"/>
                  </a:rPr>
                  <a:t>00</a:t>
                </a:r>
                <a:endParaRPr lang="en-US" sz="1400" dirty="0">
                  <a:ln>
                    <a:solidFill>
                      <a:srgbClr val="000000"/>
                    </a:solidFill>
                  </a:ln>
                  <a:latin typeface="Verdana"/>
                  <a:cs typeface="Verdana"/>
                </a:endParaRPr>
              </a:p>
            </p:txBody>
          </p:sp>
        </p:grpSp>
        <p:sp>
          <p:nvSpPr>
            <p:cNvPr id="10" name="TextBox 9"/>
            <p:cNvSpPr txBox="1"/>
            <p:nvPr/>
          </p:nvSpPr>
          <p:spPr>
            <a:xfrm>
              <a:off x="7016428" y="1561594"/>
              <a:ext cx="1197166" cy="338554"/>
            </a:xfrm>
            <a:prstGeom prst="rect">
              <a:avLst/>
            </a:prstGeom>
            <a:noFill/>
          </p:spPr>
          <p:txBody>
            <a:bodyPr wrap="square" rtlCol="0">
              <a:spAutoFit/>
            </a:bodyPr>
            <a:lstStyle/>
            <a:p>
              <a:pPr algn="ctr"/>
              <a:r>
                <a:rPr lang="en-US" sz="1600" dirty="0" smtClean="0"/>
                <a:t>CO</a:t>
              </a:r>
              <a:r>
                <a:rPr lang="en-US" sz="1600" baseline="-25000" dirty="0" smtClean="0"/>
                <a:t>2</a:t>
              </a:r>
              <a:r>
                <a:rPr lang="en-US" sz="1600" dirty="0" smtClean="0"/>
                <a:t> (ppm)</a:t>
              </a:r>
              <a:endParaRPr lang="en-US" sz="1600" dirty="0"/>
            </a:p>
          </p:txBody>
        </p:sp>
      </p:grpSp>
    </p:spTree>
    <p:extLst>
      <p:ext uri="{BB962C8B-B14F-4D97-AF65-F5344CB8AC3E}">
        <p14:creationId xmlns:p14="http://schemas.microsoft.com/office/powerpoint/2010/main" val="2911902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62"/>
            <a:ext cx="8229600" cy="1143000"/>
          </a:xfrm>
        </p:spPr>
        <p:txBody>
          <a:bodyPr/>
          <a:lstStyle/>
          <a:p>
            <a:r>
              <a:rPr lang="en-US" dirty="0" smtClean="0"/>
              <a:t>Survey – CH</a:t>
            </a:r>
            <a:r>
              <a:rPr lang="en-US" baseline="-25000" dirty="0" smtClean="0"/>
              <a:t>4 </a:t>
            </a:r>
            <a:r>
              <a:rPr lang="en-US" dirty="0" smtClean="0"/>
              <a:t>(ppm)</a:t>
            </a:r>
            <a:endParaRPr lang="en-US" dirty="0"/>
          </a:p>
        </p:txBody>
      </p:sp>
      <p:grpSp>
        <p:nvGrpSpPr>
          <p:cNvPr id="12" name="Group 11"/>
          <p:cNvGrpSpPr/>
          <p:nvPr/>
        </p:nvGrpSpPr>
        <p:grpSpPr>
          <a:xfrm>
            <a:off x="1079501" y="799287"/>
            <a:ext cx="7134093" cy="5904113"/>
            <a:chOff x="1079501" y="799287"/>
            <a:chExt cx="7134093" cy="5904113"/>
          </a:xfrm>
        </p:grpSpPr>
        <p:grpSp>
          <p:nvGrpSpPr>
            <p:cNvPr id="10" name="Group 9"/>
            <p:cNvGrpSpPr/>
            <p:nvPr/>
          </p:nvGrpSpPr>
          <p:grpSpPr>
            <a:xfrm>
              <a:off x="1079501" y="799287"/>
              <a:ext cx="7061200" cy="5904113"/>
              <a:chOff x="1079501" y="799287"/>
              <a:chExt cx="7061200" cy="5904113"/>
            </a:xfrm>
          </p:grpSpPr>
          <p:grpSp>
            <p:nvGrpSpPr>
              <p:cNvPr id="9" name="Group 8"/>
              <p:cNvGrpSpPr/>
              <p:nvPr/>
            </p:nvGrpSpPr>
            <p:grpSpPr>
              <a:xfrm>
                <a:off x="1079501" y="799287"/>
                <a:ext cx="7061200" cy="5904113"/>
                <a:chOff x="1079501" y="799287"/>
                <a:chExt cx="7061200" cy="5904113"/>
              </a:xfrm>
            </p:grpSpPr>
            <p:pic>
              <p:nvPicPr>
                <p:cNvPr id="8" name="Picture 7" descr="Gizmo CH4 Feb 16 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501" y="799287"/>
                  <a:ext cx="7061200" cy="5904113"/>
                </a:xfrm>
                <a:prstGeom prst="rect">
                  <a:avLst/>
                </a:prstGeom>
              </p:spPr>
            </p:pic>
            <p:sp>
              <p:nvSpPr>
                <p:cNvPr id="4" name="TextBox 3"/>
                <p:cNvSpPr txBox="1"/>
                <p:nvPr/>
              </p:nvSpPr>
              <p:spPr>
                <a:xfrm>
                  <a:off x="1416049" y="2226733"/>
                  <a:ext cx="730250"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2000</a:t>
                  </a:r>
                  <a:endParaRPr lang="en-US" sz="1400" dirty="0">
                    <a:ln>
                      <a:solidFill>
                        <a:srgbClr val="000000"/>
                      </a:solidFill>
                    </a:ln>
                    <a:latin typeface="Verdana"/>
                    <a:cs typeface="Verdana"/>
                  </a:endParaRPr>
                </a:p>
              </p:txBody>
            </p:sp>
            <p:sp>
              <p:nvSpPr>
                <p:cNvPr id="5" name="TextBox 4"/>
                <p:cNvSpPr txBox="1"/>
                <p:nvPr/>
              </p:nvSpPr>
              <p:spPr>
                <a:xfrm>
                  <a:off x="1416049" y="2840566"/>
                  <a:ext cx="666751"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1500</a:t>
                  </a:r>
                  <a:endParaRPr lang="en-US" sz="1400" dirty="0">
                    <a:ln>
                      <a:solidFill>
                        <a:srgbClr val="000000"/>
                      </a:solidFill>
                    </a:ln>
                    <a:latin typeface="Verdana"/>
                    <a:cs typeface="Verdana"/>
                  </a:endParaRPr>
                </a:p>
              </p:txBody>
            </p:sp>
            <p:sp>
              <p:nvSpPr>
                <p:cNvPr id="7" name="TextBox 6"/>
                <p:cNvSpPr txBox="1"/>
                <p:nvPr/>
              </p:nvSpPr>
              <p:spPr>
                <a:xfrm>
                  <a:off x="1454149" y="4066117"/>
                  <a:ext cx="603251" cy="307777"/>
                </a:xfrm>
                <a:prstGeom prst="rect">
                  <a:avLst/>
                </a:prstGeom>
                <a:solidFill>
                  <a:schemeClr val="bg1"/>
                </a:solidFill>
              </p:spPr>
              <p:txBody>
                <a:bodyPr wrap="square" rtlCol="0">
                  <a:spAutoFit/>
                </a:bodyPr>
                <a:lstStyle/>
                <a:p>
                  <a:pPr algn="ctr"/>
                  <a:r>
                    <a:rPr lang="en-US" sz="1400" dirty="0">
                      <a:ln>
                        <a:solidFill>
                          <a:srgbClr val="000000"/>
                        </a:solidFill>
                      </a:ln>
                      <a:latin typeface="Verdana"/>
                      <a:cs typeface="Verdana"/>
                    </a:rPr>
                    <a:t>5</a:t>
                  </a:r>
                  <a:r>
                    <a:rPr lang="en-US" sz="1400" dirty="0" smtClean="0">
                      <a:ln>
                        <a:solidFill>
                          <a:srgbClr val="000000"/>
                        </a:solidFill>
                      </a:ln>
                      <a:latin typeface="Verdana"/>
                      <a:cs typeface="Verdana"/>
                    </a:rPr>
                    <a:t>00</a:t>
                  </a:r>
                  <a:endParaRPr lang="en-US" sz="1400" dirty="0">
                    <a:ln>
                      <a:solidFill>
                        <a:srgbClr val="000000"/>
                      </a:solidFill>
                    </a:ln>
                    <a:latin typeface="Verdana"/>
                    <a:cs typeface="Verdana"/>
                  </a:endParaRPr>
                </a:p>
              </p:txBody>
            </p:sp>
          </p:grpSp>
          <p:sp>
            <p:nvSpPr>
              <p:cNvPr id="6" name="TextBox 5"/>
              <p:cNvSpPr txBox="1"/>
              <p:nvPr/>
            </p:nvSpPr>
            <p:spPr>
              <a:xfrm>
                <a:off x="1416049" y="3424336"/>
                <a:ext cx="679451"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1000</a:t>
                </a:r>
                <a:endParaRPr lang="en-US" sz="1400" dirty="0">
                  <a:ln>
                    <a:solidFill>
                      <a:srgbClr val="000000"/>
                    </a:solidFill>
                  </a:ln>
                  <a:latin typeface="Verdana"/>
                  <a:cs typeface="Verdana"/>
                </a:endParaRPr>
              </a:p>
            </p:txBody>
          </p:sp>
        </p:grpSp>
        <p:sp>
          <p:nvSpPr>
            <p:cNvPr id="11" name="TextBox 10"/>
            <p:cNvSpPr txBox="1"/>
            <p:nvPr/>
          </p:nvSpPr>
          <p:spPr>
            <a:xfrm>
              <a:off x="7016428" y="1561594"/>
              <a:ext cx="1197166" cy="338554"/>
            </a:xfrm>
            <a:prstGeom prst="rect">
              <a:avLst/>
            </a:prstGeom>
            <a:noFill/>
          </p:spPr>
          <p:txBody>
            <a:bodyPr wrap="square" rtlCol="0">
              <a:spAutoFit/>
            </a:bodyPr>
            <a:lstStyle/>
            <a:p>
              <a:pPr algn="ctr"/>
              <a:r>
                <a:rPr lang="en-US" sz="1600" dirty="0" smtClean="0"/>
                <a:t>CH</a:t>
              </a:r>
              <a:r>
                <a:rPr lang="en-US" sz="1600" baseline="-25000" dirty="0" smtClean="0"/>
                <a:t>4</a:t>
              </a:r>
              <a:r>
                <a:rPr lang="en-US" sz="1600" dirty="0" smtClean="0"/>
                <a:t> (ppb)</a:t>
              </a:r>
              <a:endParaRPr lang="en-US" sz="1600" dirty="0"/>
            </a:p>
          </p:txBody>
        </p:sp>
      </p:grpSp>
    </p:spTree>
    <p:extLst>
      <p:ext uri="{BB962C8B-B14F-4D97-AF65-F5344CB8AC3E}">
        <p14:creationId xmlns:p14="http://schemas.microsoft.com/office/powerpoint/2010/main" val="18903998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58"/>
            <a:ext cx="8229600" cy="1143000"/>
          </a:xfrm>
        </p:spPr>
        <p:txBody>
          <a:bodyPr/>
          <a:lstStyle/>
          <a:p>
            <a:r>
              <a:rPr lang="en-US" dirty="0" smtClean="0"/>
              <a:t>Survey – H</a:t>
            </a:r>
            <a:r>
              <a:rPr lang="en-US" baseline="-25000" dirty="0" smtClean="0"/>
              <a:t>2</a:t>
            </a:r>
            <a:r>
              <a:rPr lang="en-US" dirty="0"/>
              <a:t>O</a:t>
            </a:r>
            <a:r>
              <a:rPr lang="en-US" dirty="0" smtClean="0"/>
              <a:t> (%)</a:t>
            </a:r>
            <a:endParaRPr lang="en-US" dirty="0"/>
          </a:p>
        </p:txBody>
      </p:sp>
      <p:grpSp>
        <p:nvGrpSpPr>
          <p:cNvPr id="10" name="Group 9"/>
          <p:cNvGrpSpPr/>
          <p:nvPr/>
        </p:nvGrpSpPr>
        <p:grpSpPr>
          <a:xfrm>
            <a:off x="946290" y="793353"/>
            <a:ext cx="7276133" cy="5937647"/>
            <a:chOff x="946290" y="793353"/>
            <a:chExt cx="7276133" cy="5937647"/>
          </a:xfrm>
        </p:grpSpPr>
        <p:pic>
          <p:nvPicPr>
            <p:cNvPr id="8" name="Picture 7" descr="Gizmo H2O Feb 16 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90" y="793353"/>
              <a:ext cx="7276133" cy="5937647"/>
            </a:xfrm>
            <a:prstGeom prst="rect">
              <a:avLst/>
            </a:prstGeom>
          </p:spPr>
        </p:pic>
        <p:sp>
          <p:nvSpPr>
            <p:cNvPr id="4" name="TextBox 3"/>
            <p:cNvSpPr txBox="1"/>
            <p:nvPr/>
          </p:nvSpPr>
          <p:spPr>
            <a:xfrm>
              <a:off x="1272116" y="2364384"/>
              <a:ext cx="730250"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2000</a:t>
              </a:r>
              <a:endParaRPr lang="en-US" sz="1400" dirty="0">
                <a:ln>
                  <a:solidFill>
                    <a:srgbClr val="000000"/>
                  </a:solidFill>
                </a:ln>
                <a:latin typeface="Verdana"/>
                <a:cs typeface="Verdana"/>
              </a:endParaRPr>
            </a:p>
          </p:txBody>
        </p:sp>
        <p:sp>
          <p:nvSpPr>
            <p:cNvPr id="5" name="TextBox 4"/>
            <p:cNvSpPr txBox="1"/>
            <p:nvPr/>
          </p:nvSpPr>
          <p:spPr>
            <a:xfrm>
              <a:off x="1259416" y="3005667"/>
              <a:ext cx="742950" cy="307777"/>
            </a:xfrm>
            <a:prstGeom prst="rect">
              <a:avLst/>
            </a:prstGeom>
            <a:solidFill>
              <a:schemeClr val="bg1"/>
            </a:solidFill>
          </p:spPr>
          <p:txBody>
            <a:bodyPr wrap="square" rtlCol="0">
              <a:spAutoFit/>
            </a:bodyPr>
            <a:lstStyle/>
            <a:p>
              <a:pPr algn="ctr"/>
              <a:r>
                <a:rPr lang="en-US" sz="1400" dirty="0" smtClean="0">
                  <a:ln>
                    <a:solidFill>
                      <a:srgbClr val="000000"/>
                    </a:solidFill>
                  </a:ln>
                  <a:latin typeface="Verdana"/>
                  <a:cs typeface="Verdana"/>
                </a:rPr>
                <a:t>1500</a:t>
              </a:r>
              <a:endParaRPr lang="en-US" sz="1400" dirty="0">
                <a:ln>
                  <a:solidFill>
                    <a:srgbClr val="000000"/>
                  </a:solidFill>
                </a:ln>
                <a:latin typeface="Verdana"/>
                <a:cs typeface="Verdana"/>
              </a:endParaRPr>
            </a:p>
          </p:txBody>
        </p:sp>
        <p:sp>
          <p:nvSpPr>
            <p:cNvPr id="6" name="TextBox 5"/>
            <p:cNvSpPr txBox="1"/>
            <p:nvPr/>
          </p:nvSpPr>
          <p:spPr>
            <a:xfrm>
              <a:off x="1272116" y="3514526"/>
              <a:ext cx="730250" cy="307777"/>
            </a:xfrm>
            <a:prstGeom prst="rect">
              <a:avLst/>
            </a:prstGeom>
            <a:solidFill>
              <a:schemeClr val="bg1"/>
            </a:solidFill>
          </p:spPr>
          <p:txBody>
            <a:bodyPr wrap="square" rtlCol="0">
              <a:spAutoFit/>
            </a:bodyPr>
            <a:lstStyle/>
            <a:p>
              <a:pPr algn="ctr"/>
              <a:r>
                <a:rPr lang="en-US" sz="1400" dirty="0">
                  <a:ln>
                    <a:solidFill>
                      <a:srgbClr val="000000"/>
                    </a:solidFill>
                  </a:ln>
                  <a:latin typeface="Verdana"/>
                  <a:cs typeface="Verdana"/>
                </a:rPr>
                <a:t>1</a:t>
              </a:r>
              <a:r>
                <a:rPr lang="en-US" sz="1400" dirty="0" smtClean="0">
                  <a:ln>
                    <a:solidFill>
                      <a:srgbClr val="000000"/>
                    </a:solidFill>
                  </a:ln>
                  <a:latin typeface="Verdana"/>
                  <a:cs typeface="Verdana"/>
                </a:rPr>
                <a:t>000</a:t>
              </a:r>
              <a:endParaRPr lang="en-US" sz="1400" dirty="0">
                <a:ln>
                  <a:solidFill>
                    <a:srgbClr val="000000"/>
                  </a:solidFill>
                </a:ln>
                <a:latin typeface="Verdana"/>
                <a:cs typeface="Verdana"/>
              </a:endParaRPr>
            </a:p>
          </p:txBody>
        </p:sp>
        <p:sp>
          <p:nvSpPr>
            <p:cNvPr id="7" name="TextBox 6"/>
            <p:cNvSpPr txBox="1"/>
            <p:nvPr/>
          </p:nvSpPr>
          <p:spPr>
            <a:xfrm>
              <a:off x="1272116" y="4117778"/>
              <a:ext cx="730250" cy="307777"/>
            </a:xfrm>
            <a:prstGeom prst="rect">
              <a:avLst/>
            </a:prstGeom>
            <a:solidFill>
              <a:schemeClr val="bg1"/>
            </a:solidFill>
          </p:spPr>
          <p:txBody>
            <a:bodyPr wrap="square" rtlCol="0">
              <a:spAutoFit/>
            </a:bodyPr>
            <a:lstStyle/>
            <a:p>
              <a:pPr algn="ctr"/>
              <a:r>
                <a:rPr lang="en-US" sz="1400" dirty="0">
                  <a:ln>
                    <a:solidFill>
                      <a:srgbClr val="000000"/>
                    </a:solidFill>
                  </a:ln>
                  <a:latin typeface="Verdana"/>
                  <a:cs typeface="Verdana"/>
                </a:rPr>
                <a:t>5</a:t>
              </a:r>
              <a:r>
                <a:rPr lang="en-US" sz="1400" dirty="0" smtClean="0">
                  <a:ln>
                    <a:solidFill>
                      <a:srgbClr val="000000"/>
                    </a:solidFill>
                  </a:ln>
                  <a:latin typeface="Verdana"/>
                  <a:cs typeface="Verdana"/>
                </a:rPr>
                <a:t>00</a:t>
              </a:r>
              <a:endParaRPr lang="en-US" sz="1400" dirty="0">
                <a:ln>
                  <a:solidFill>
                    <a:srgbClr val="000000"/>
                  </a:solidFill>
                </a:ln>
                <a:latin typeface="Verdana"/>
                <a:cs typeface="Verdana"/>
              </a:endParaRPr>
            </a:p>
          </p:txBody>
        </p:sp>
        <p:sp>
          <p:nvSpPr>
            <p:cNvPr id="9" name="TextBox 8"/>
            <p:cNvSpPr txBox="1"/>
            <p:nvPr/>
          </p:nvSpPr>
          <p:spPr>
            <a:xfrm>
              <a:off x="7016428" y="1383794"/>
              <a:ext cx="1197166" cy="338554"/>
            </a:xfrm>
            <a:prstGeom prst="rect">
              <a:avLst/>
            </a:prstGeom>
            <a:noFill/>
          </p:spPr>
          <p:txBody>
            <a:bodyPr wrap="square" rtlCol="0">
              <a:spAutoFit/>
            </a:bodyPr>
            <a:lstStyle/>
            <a:p>
              <a:pPr algn="ctr"/>
              <a:r>
                <a:rPr lang="en-US" sz="1600" dirty="0" smtClean="0"/>
                <a:t>H</a:t>
              </a:r>
              <a:r>
                <a:rPr lang="en-US" sz="1600" baseline="-25000" dirty="0" smtClean="0"/>
                <a:t>2</a:t>
              </a:r>
              <a:r>
                <a:rPr lang="en-US" sz="1600" dirty="0" smtClean="0"/>
                <a:t>O (%)</a:t>
              </a:r>
              <a:endParaRPr lang="en-US" sz="1600" dirty="0"/>
            </a:p>
          </p:txBody>
        </p:sp>
      </p:grpSp>
    </p:spTree>
    <p:extLst>
      <p:ext uri="{BB962C8B-B14F-4D97-AF65-F5344CB8AC3E}">
        <p14:creationId xmlns:p14="http://schemas.microsoft.com/office/powerpoint/2010/main" val="39682685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7"/>
            <a:ext cx="8229600" cy="1143000"/>
          </a:xfrm>
        </p:spPr>
        <p:txBody>
          <a:bodyPr/>
          <a:lstStyle/>
          <a:p>
            <a:r>
              <a:rPr lang="en-US" dirty="0" smtClean="0"/>
              <a:t>Downwind Transects – CO</a:t>
            </a:r>
            <a:r>
              <a:rPr lang="en-US" baseline="-25000" dirty="0" smtClean="0"/>
              <a:t>2</a:t>
            </a:r>
            <a:endParaRPr lang="en-US" dirty="0"/>
          </a:p>
        </p:txBody>
      </p:sp>
      <p:pic>
        <p:nvPicPr>
          <p:cNvPr id="4" name="Picture 3" descr="horizdist_C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8333"/>
            <a:ext cx="9144000" cy="5580129"/>
          </a:xfrm>
          <a:prstGeom prst="rect">
            <a:avLst/>
          </a:prstGeom>
        </p:spPr>
      </p:pic>
    </p:spTree>
    <p:extLst>
      <p:ext uri="{BB962C8B-B14F-4D97-AF65-F5344CB8AC3E}">
        <p14:creationId xmlns:p14="http://schemas.microsoft.com/office/powerpoint/2010/main" val="3184821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57"/>
            <a:ext cx="8229600" cy="1143000"/>
          </a:xfrm>
        </p:spPr>
        <p:txBody>
          <a:bodyPr/>
          <a:lstStyle/>
          <a:p>
            <a:r>
              <a:rPr lang="en-US" dirty="0" smtClean="0"/>
              <a:t>Downwind Transects – CH</a:t>
            </a:r>
            <a:r>
              <a:rPr lang="en-US" baseline="-25000" dirty="0" smtClean="0"/>
              <a:t>4</a:t>
            </a:r>
            <a:endParaRPr lang="en-US" dirty="0"/>
          </a:p>
        </p:txBody>
      </p:sp>
      <p:pic>
        <p:nvPicPr>
          <p:cNvPr id="4" name="Picture 3" descr="horizdist_CH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4900"/>
            <a:ext cx="9144000" cy="5580129"/>
          </a:xfrm>
          <a:prstGeom prst="rect">
            <a:avLst/>
          </a:prstGeom>
        </p:spPr>
      </p:pic>
    </p:spTree>
    <p:extLst>
      <p:ext uri="{BB962C8B-B14F-4D97-AF65-F5344CB8AC3E}">
        <p14:creationId xmlns:p14="http://schemas.microsoft.com/office/powerpoint/2010/main" val="1568144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445"/>
            <a:ext cx="8229600" cy="1143000"/>
          </a:xfrm>
        </p:spPr>
        <p:txBody>
          <a:bodyPr/>
          <a:lstStyle/>
          <a:p>
            <a:r>
              <a:rPr lang="en-US" dirty="0" smtClean="0"/>
              <a:t>Vertical Profiles – H</a:t>
            </a:r>
            <a:r>
              <a:rPr lang="en-US" baseline="-25000" dirty="0" smtClean="0"/>
              <a:t>2</a:t>
            </a:r>
            <a:r>
              <a:rPr lang="en-US" dirty="0" smtClean="0"/>
              <a:t>O, </a:t>
            </a:r>
            <a:r>
              <a:rPr lang="en-US" dirty="0" err="1" smtClean="0"/>
              <a:t>Θ</a:t>
            </a:r>
            <a:r>
              <a:rPr lang="en-US" dirty="0" smtClean="0"/>
              <a:t>, </a:t>
            </a:r>
            <a:r>
              <a:rPr lang="en-US" dirty="0" err="1" smtClean="0"/>
              <a:t>var</a:t>
            </a:r>
            <a:r>
              <a:rPr lang="en-US" dirty="0" smtClean="0"/>
              <a:t>(VW)</a:t>
            </a:r>
            <a:endParaRPr lang="en-US" dirty="0"/>
          </a:p>
        </p:txBody>
      </p:sp>
      <p:pic>
        <p:nvPicPr>
          <p:cNvPr id="3" name="Picture 2" descr="VP1_ascent_descent_separat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804332"/>
            <a:ext cx="3404297" cy="6053667"/>
          </a:xfrm>
          <a:prstGeom prst="rect">
            <a:avLst/>
          </a:prstGeom>
        </p:spPr>
      </p:pic>
      <p:pic>
        <p:nvPicPr>
          <p:cNvPr id="4" name="Picture 3" descr="VP2_ascent_descent_separt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036" y="804332"/>
            <a:ext cx="3394137" cy="6138333"/>
          </a:xfrm>
          <a:prstGeom prst="rect">
            <a:avLst/>
          </a:prstGeom>
        </p:spPr>
      </p:pic>
    </p:spTree>
    <p:extLst>
      <p:ext uri="{BB962C8B-B14F-4D97-AF65-F5344CB8AC3E}">
        <p14:creationId xmlns:p14="http://schemas.microsoft.com/office/powerpoint/2010/main" val="20593557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195"/>
            <a:ext cx="8229600" cy="1143000"/>
          </a:xfrm>
        </p:spPr>
        <p:txBody>
          <a:bodyPr/>
          <a:lstStyle/>
          <a:p>
            <a:r>
              <a:rPr lang="en-US" dirty="0" smtClean="0"/>
              <a:t>Vertical Profiles – CO</a:t>
            </a:r>
            <a:r>
              <a:rPr lang="en-US" baseline="-25000" dirty="0" smtClean="0"/>
              <a:t>2</a:t>
            </a:r>
            <a:r>
              <a:rPr lang="en-US" dirty="0" smtClean="0"/>
              <a:t> and CH</a:t>
            </a:r>
            <a:r>
              <a:rPr lang="en-US" baseline="-25000" dirty="0" smtClean="0"/>
              <a:t>4</a:t>
            </a:r>
            <a:endParaRPr lang="en-US" dirty="0"/>
          </a:p>
        </p:txBody>
      </p:sp>
      <p:pic>
        <p:nvPicPr>
          <p:cNvPr id="5" name="Picture 4" descr="VP1_CO2_CH4_fin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60" y="609600"/>
            <a:ext cx="3901340" cy="6202968"/>
          </a:xfrm>
          <a:prstGeom prst="rect">
            <a:avLst/>
          </a:prstGeom>
        </p:spPr>
      </p:pic>
      <p:pic>
        <p:nvPicPr>
          <p:cNvPr id="6" name="Picture 5" descr="VP2_CO2_CH4_final.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366" y="589568"/>
            <a:ext cx="3848434" cy="6223000"/>
          </a:xfrm>
          <a:prstGeom prst="rect">
            <a:avLst/>
          </a:prstGeom>
        </p:spPr>
      </p:pic>
    </p:spTree>
    <p:extLst>
      <p:ext uri="{BB962C8B-B14F-4D97-AF65-F5344CB8AC3E}">
        <p14:creationId xmlns:p14="http://schemas.microsoft.com/office/powerpoint/2010/main" val="1463219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4728"/>
            <a:ext cx="8229600" cy="1010873"/>
          </a:xfrm>
        </p:spPr>
        <p:txBody>
          <a:bodyPr>
            <a:normAutofit/>
          </a:bodyPr>
          <a:lstStyle/>
          <a:p>
            <a:r>
              <a:rPr lang="en-US" sz="2400" dirty="0" smtClean="0"/>
              <a:t>Flight Path – original (we lost GPS lock during 1</a:t>
            </a:r>
            <a:r>
              <a:rPr lang="en-US" sz="2400" baseline="30000" dirty="0" smtClean="0"/>
              <a:t>st</a:t>
            </a:r>
            <a:r>
              <a:rPr lang="en-US" sz="2400" dirty="0" smtClean="0"/>
              <a:t> downwind transect at ~350 m and halfway through 2</a:t>
            </a:r>
            <a:r>
              <a:rPr lang="en-US" sz="2400" baseline="30000" dirty="0" smtClean="0"/>
              <a:t>nd</a:t>
            </a:r>
            <a:r>
              <a:rPr lang="en-US" sz="2400" dirty="0" smtClean="0"/>
              <a:t> at ~500 m)</a:t>
            </a:r>
            <a:endParaRPr lang="en-US" sz="2400" dirty="0"/>
          </a:p>
        </p:txBody>
      </p:sp>
      <p:pic>
        <p:nvPicPr>
          <p:cNvPr id="5" name="Picture 4" descr="FlightPath_0216201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7033"/>
            <a:ext cx="9144000" cy="5554053"/>
          </a:xfrm>
          <a:prstGeom prst="rect">
            <a:avLst/>
          </a:prstGeom>
        </p:spPr>
      </p:pic>
    </p:spTree>
    <p:extLst>
      <p:ext uri="{BB962C8B-B14F-4D97-AF65-F5344CB8AC3E}">
        <p14:creationId xmlns:p14="http://schemas.microsoft.com/office/powerpoint/2010/main" val="95020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841"/>
            <a:ext cx="8229600" cy="1143000"/>
          </a:xfrm>
        </p:spPr>
        <p:txBody>
          <a:bodyPr/>
          <a:lstStyle/>
          <a:p>
            <a:r>
              <a:rPr lang="en-US" dirty="0" smtClean="0"/>
              <a:t>Flight Path - corrected</a:t>
            </a:r>
            <a:endParaRPr lang="en-US" dirty="0"/>
          </a:p>
        </p:txBody>
      </p:sp>
      <p:pic>
        <p:nvPicPr>
          <p:cNvPr id="6" name="Picture 5" descr="FlightPath_Feb1620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900"/>
            <a:ext cx="9144000" cy="5514403"/>
          </a:xfrm>
          <a:prstGeom prst="rect">
            <a:avLst/>
          </a:prstGeom>
        </p:spPr>
      </p:pic>
      <p:sp>
        <p:nvSpPr>
          <p:cNvPr id="3" name="TextBox 2"/>
          <p:cNvSpPr txBox="1"/>
          <p:nvPr/>
        </p:nvSpPr>
        <p:spPr>
          <a:xfrm>
            <a:off x="3619500" y="2421749"/>
            <a:ext cx="941916" cy="276999"/>
          </a:xfrm>
          <a:prstGeom prst="rect">
            <a:avLst/>
          </a:prstGeom>
          <a:noFill/>
        </p:spPr>
        <p:txBody>
          <a:bodyPr wrap="square" rtlCol="0">
            <a:spAutoFit/>
          </a:bodyPr>
          <a:lstStyle/>
          <a:p>
            <a:r>
              <a:rPr lang="en-US" sz="1200" dirty="0" smtClean="0"/>
              <a:t>298 </a:t>
            </a:r>
            <a:r>
              <a:rPr lang="en-US" sz="1200" dirty="0" err="1" smtClean="0"/>
              <a:t>deg</a:t>
            </a:r>
            <a:endParaRPr lang="en-US" sz="1200" dirty="0"/>
          </a:p>
        </p:txBody>
      </p:sp>
    </p:spTree>
    <p:extLst>
      <p:ext uri="{BB962C8B-B14F-4D97-AF65-F5344CB8AC3E}">
        <p14:creationId xmlns:p14="http://schemas.microsoft.com/office/powerpoint/2010/main" val="147399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05845"/>
            <a:ext cx="8229600" cy="1143000"/>
          </a:xfrm>
        </p:spPr>
        <p:txBody>
          <a:bodyPr/>
          <a:lstStyle/>
          <a:p>
            <a:r>
              <a:rPr lang="en-US" dirty="0" smtClean="0"/>
              <a:t>CO</a:t>
            </a:r>
            <a:r>
              <a:rPr lang="en-US" baseline="-25000" dirty="0" smtClean="0"/>
              <a:t>2</a:t>
            </a:r>
            <a:r>
              <a:rPr lang="en-US" dirty="0"/>
              <a:t> </a:t>
            </a:r>
            <a:r>
              <a:rPr lang="en-US" dirty="0" smtClean="0"/>
              <a:t>Calibration</a:t>
            </a:r>
            <a:endParaRPr lang="en-US" dirty="0"/>
          </a:p>
        </p:txBody>
      </p:sp>
      <p:pic>
        <p:nvPicPr>
          <p:cNvPr id="7" name="Picture 6" descr="CO2calibration_NOAA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138"/>
            <a:ext cx="9144000" cy="6064658"/>
          </a:xfrm>
          <a:prstGeom prst="rect">
            <a:avLst/>
          </a:prstGeom>
        </p:spPr>
      </p:pic>
    </p:spTree>
    <p:extLst>
      <p:ext uri="{BB962C8B-B14F-4D97-AF65-F5344CB8AC3E}">
        <p14:creationId xmlns:p14="http://schemas.microsoft.com/office/powerpoint/2010/main" val="239083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2"/>
            <a:ext cx="8229600" cy="1143000"/>
          </a:xfrm>
        </p:spPr>
        <p:txBody>
          <a:bodyPr/>
          <a:lstStyle/>
          <a:p>
            <a:r>
              <a:rPr lang="en-US" dirty="0" smtClean="0"/>
              <a:t>CH</a:t>
            </a:r>
            <a:r>
              <a:rPr lang="en-US" baseline="-25000" dirty="0" smtClean="0"/>
              <a:t>4</a:t>
            </a:r>
            <a:r>
              <a:rPr lang="en-US" dirty="0" smtClean="0"/>
              <a:t> Calibration</a:t>
            </a:r>
            <a:endParaRPr lang="en-US" dirty="0"/>
          </a:p>
        </p:txBody>
      </p:sp>
      <p:pic>
        <p:nvPicPr>
          <p:cNvPr id="8" name="Picture 7" descr="CH4calibration_NOAA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3696"/>
            <a:ext cx="9144000" cy="6064658"/>
          </a:xfrm>
          <a:prstGeom prst="rect">
            <a:avLst/>
          </a:prstGeom>
        </p:spPr>
      </p:pic>
    </p:spTree>
    <p:extLst>
      <p:ext uri="{BB962C8B-B14F-4D97-AF65-F5344CB8AC3E}">
        <p14:creationId xmlns:p14="http://schemas.microsoft.com/office/powerpoint/2010/main" val="103445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84"/>
            <a:ext cx="8229600" cy="1143000"/>
          </a:xfrm>
        </p:spPr>
        <p:txBody>
          <a:bodyPr/>
          <a:lstStyle/>
          <a:p>
            <a:r>
              <a:rPr lang="en-US" dirty="0" smtClean="0"/>
              <a:t>Time Series Distribution</a:t>
            </a:r>
            <a:endParaRPr lang="en-US" dirty="0"/>
          </a:p>
        </p:txBody>
      </p:sp>
      <p:pic>
        <p:nvPicPr>
          <p:cNvPr id="5" name="Picture 4" descr="CO2_CH4_H2O_timeseries_fin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 y="696347"/>
            <a:ext cx="9144000" cy="6119356"/>
          </a:xfrm>
          <a:prstGeom prst="rect">
            <a:avLst/>
          </a:prstGeom>
        </p:spPr>
      </p:pic>
    </p:spTree>
    <p:extLst>
      <p:ext uri="{BB962C8B-B14F-4D97-AF65-F5344CB8AC3E}">
        <p14:creationId xmlns:p14="http://schemas.microsoft.com/office/powerpoint/2010/main" val="123987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29"/>
            <a:ext cx="8229600" cy="1143000"/>
          </a:xfrm>
        </p:spPr>
        <p:txBody>
          <a:bodyPr/>
          <a:lstStyle/>
          <a:p>
            <a:r>
              <a:rPr lang="en-US" dirty="0" smtClean="0"/>
              <a:t>Upwind Transect – CO</a:t>
            </a:r>
            <a:r>
              <a:rPr lang="en-US" baseline="-25000" dirty="0" smtClean="0"/>
              <a:t>2</a:t>
            </a:r>
            <a:r>
              <a:rPr lang="en-US" dirty="0" smtClean="0"/>
              <a:t> </a:t>
            </a:r>
            <a:endParaRPr lang="en-US" dirty="0"/>
          </a:p>
        </p:txBody>
      </p:sp>
      <p:pic>
        <p:nvPicPr>
          <p:cNvPr id="5" name="Picture 4" descr="upwind_CO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9711"/>
            <a:ext cx="9144000" cy="5372627"/>
          </a:xfrm>
          <a:prstGeom prst="rect">
            <a:avLst/>
          </a:prstGeom>
        </p:spPr>
      </p:pic>
    </p:spTree>
    <p:extLst>
      <p:ext uri="{BB962C8B-B14F-4D97-AF65-F5344CB8AC3E}">
        <p14:creationId xmlns:p14="http://schemas.microsoft.com/office/powerpoint/2010/main" val="224166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1143000"/>
          </a:xfrm>
        </p:spPr>
        <p:txBody>
          <a:bodyPr/>
          <a:lstStyle/>
          <a:p>
            <a:r>
              <a:rPr lang="en-US" dirty="0" smtClean="0"/>
              <a:t>Upwind Transect – CH</a:t>
            </a:r>
            <a:r>
              <a:rPr lang="en-US" baseline="-25000" dirty="0" smtClean="0"/>
              <a:t>4</a:t>
            </a:r>
            <a:endParaRPr lang="en-US" dirty="0"/>
          </a:p>
        </p:txBody>
      </p:sp>
      <p:pic>
        <p:nvPicPr>
          <p:cNvPr id="4" name="Picture 3" descr="upwind_CH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3800"/>
            <a:ext cx="9144000" cy="5526248"/>
          </a:xfrm>
          <a:prstGeom prst="rect">
            <a:avLst/>
          </a:prstGeom>
        </p:spPr>
      </p:pic>
    </p:spTree>
    <p:extLst>
      <p:ext uri="{BB962C8B-B14F-4D97-AF65-F5344CB8AC3E}">
        <p14:creationId xmlns:p14="http://schemas.microsoft.com/office/powerpoint/2010/main" val="33022813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29"/>
            <a:ext cx="8229600" cy="1143000"/>
          </a:xfrm>
        </p:spPr>
        <p:txBody>
          <a:bodyPr>
            <a:normAutofit/>
          </a:bodyPr>
          <a:lstStyle/>
          <a:p>
            <a:r>
              <a:rPr lang="en-US" sz="4200" dirty="0" smtClean="0"/>
              <a:t>Survey – Potential Temperature (K)</a:t>
            </a:r>
            <a:endParaRPr lang="en-US" sz="4200" dirty="0"/>
          </a:p>
        </p:txBody>
      </p:sp>
      <p:grpSp>
        <p:nvGrpSpPr>
          <p:cNvPr id="10" name="Group 9"/>
          <p:cNvGrpSpPr/>
          <p:nvPr/>
        </p:nvGrpSpPr>
        <p:grpSpPr>
          <a:xfrm>
            <a:off x="959369" y="951971"/>
            <a:ext cx="7217554" cy="5757862"/>
            <a:chOff x="959369" y="951971"/>
            <a:chExt cx="7217554" cy="5757862"/>
          </a:xfrm>
        </p:grpSpPr>
        <p:pic>
          <p:nvPicPr>
            <p:cNvPr id="8" name="Picture 7" descr="Gizmo Potl Temp Feb 16, 2013.png"/>
            <p:cNvPicPr>
              <a:picLocks noChangeAspect="1"/>
            </p:cNvPicPr>
            <p:nvPr/>
          </p:nvPicPr>
          <p:blipFill rotWithShape="1">
            <a:blip r:embed="rId2">
              <a:extLst>
                <a:ext uri="{28A0092B-C50C-407E-A947-70E740481C1C}">
                  <a14:useLocalDpi xmlns:a14="http://schemas.microsoft.com/office/drawing/2010/main" val="0"/>
                </a:ext>
              </a:extLst>
            </a:blip>
            <a:srcRect l="577" t="3644" r="3213" b="2391"/>
            <a:stretch/>
          </p:blipFill>
          <p:spPr>
            <a:xfrm>
              <a:off x="959369" y="951971"/>
              <a:ext cx="7217554" cy="5757862"/>
            </a:xfrm>
            <a:prstGeom prst="rect">
              <a:avLst/>
            </a:prstGeom>
          </p:spPr>
        </p:pic>
        <p:sp>
          <p:nvSpPr>
            <p:cNvPr id="9" name="TextBox 8"/>
            <p:cNvSpPr txBox="1"/>
            <p:nvPr/>
          </p:nvSpPr>
          <p:spPr>
            <a:xfrm>
              <a:off x="7287092" y="1842685"/>
              <a:ext cx="635018" cy="369332"/>
            </a:xfrm>
            <a:prstGeom prst="rect">
              <a:avLst/>
            </a:prstGeom>
            <a:noFill/>
          </p:spPr>
          <p:txBody>
            <a:bodyPr wrap="square" rtlCol="0">
              <a:spAutoFit/>
            </a:bodyPr>
            <a:lstStyle/>
            <a:p>
              <a:r>
                <a:rPr lang="en-US" dirty="0" smtClean="0">
                  <a:latin typeface="Symbol" charset="2"/>
                  <a:cs typeface="Symbol" charset="2"/>
                </a:rPr>
                <a:t>q</a:t>
              </a:r>
              <a:r>
                <a:rPr lang="en-US" dirty="0" smtClean="0"/>
                <a:t>(K)</a:t>
              </a:r>
              <a:endParaRPr lang="en-US" dirty="0"/>
            </a:p>
          </p:txBody>
        </p:sp>
      </p:grpSp>
    </p:spTree>
    <p:extLst>
      <p:ext uri="{BB962C8B-B14F-4D97-AF65-F5344CB8AC3E}">
        <p14:creationId xmlns:p14="http://schemas.microsoft.com/office/powerpoint/2010/main" val="42552853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TotalTime>
  <Words>550</Words>
  <Application>Microsoft Macintosh PowerPoint</Application>
  <PresentationFormat>On-screen Show (4:3)</PresentationFormat>
  <Paragraphs>59</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Indianapolis Flight February 16, 2013</vt:lpstr>
      <vt:lpstr>Flight Path – original (we lost GPS lock during 1st downwind transect at ~350 m and halfway through 2nd at ~500 m)</vt:lpstr>
      <vt:lpstr>Flight Path - corrected</vt:lpstr>
      <vt:lpstr>CO2 Calibration</vt:lpstr>
      <vt:lpstr>CH4 Calibration</vt:lpstr>
      <vt:lpstr>Time Series Distribution</vt:lpstr>
      <vt:lpstr>Upwind Transect – CO2 </vt:lpstr>
      <vt:lpstr>Upwind Transect – CH4</vt:lpstr>
      <vt:lpstr>Survey – Potential Temperature (K)</vt:lpstr>
      <vt:lpstr>Survey – CO2 (ppm)</vt:lpstr>
      <vt:lpstr>Survey – CH4 (ppm)</vt:lpstr>
      <vt:lpstr>Survey – H2O (%)</vt:lpstr>
      <vt:lpstr>Downwind Transects – CO2</vt:lpstr>
      <vt:lpstr>Downwind Transects – CH4</vt:lpstr>
      <vt:lpstr>Vertical Profiles – H2O, Θ, var(VW)</vt:lpstr>
      <vt:lpstr>Vertical Profiles – CO2 and CH4</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Indianapolis Flight February 19, 2013</dc:title>
  <dc:creator>Paul Shepson</dc:creator>
  <cp:lastModifiedBy>Paul Shepson</cp:lastModifiedBy>
  <cp:revision>39</cp:revision>
  <dcterms:created xsi:type="dcterms:W3CDTF">2013-03-27T15:46:03Z</dcterms:created>
  <dcterms:modified xsi:type="dcterms:W3CDTF">2013-04-30T15:56:41Z</dcterms:modified>
</cp:coreProperties>
</file>